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7" r:id="rId8"/>
    <p:sldId id="264" r:id="rId9"/>
    <p:sldId id="266" r:id="rId10"/>
    <p:sldId id="265" r:id="rId11"/>
    <p:sldId id="263" r:id="rId12"/>
    <p:sldId id="273" r:id="rId13"/>
    <p:sldId id="268" r:id="rId14"/>
    <p:sldId id="274" r:id="rId15"/>
    <p:sldId id="275" r:id="rId16"/>
    <p:sldId id="276" r:id="rId17"/>
    <p:sldId id="270" r:id="rId18"/>
    <p:sldId id="269" r:id="rId19"/>
    <p:sldId id="277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96403" autoAdjust="0"/>
  </p:normalViewPr>
  <p:slideViewPr>
    <p:cSldViewPr snapToGrid="0">
      <p:cViewPr varScale="1">
        <p:scale>
          <a:sx n="89" d="100"/>
          <a:sy n="89" d="100"/>
        </p:scale>
        <p:origin x="-930" y="18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62" y="-136838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51982" y="1672001"/>
            <a:ext cx="6285695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Современные</a:t>
            </a:r>
          </a:p>
          <a:p>
            <a:r>
              <a:rPr lang="ru-RU" sz="40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образовательные</a:t>
            </a:r>
          </a:p>
          <a:p>
            <a:r>
              <a:rPr lang="ru-RU" sz="40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технологии на уроках</a:t>
            </a:r>
          </a:p>
          <a:p>
            <a:r>
              <a:rPr lang="ru-RU" sz="40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физической культуры</a:t>
            </a:r>
            <a:endParaRPr lang="ru-RU" sz="40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12879" y="4850692"/>
            <a:ext cx="64069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подготовлена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учителем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МАОУ СОШ №2 им Трубилина И.Т.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Алейник Н.В.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48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15920" y="0"/>
            <a:ext cx="556113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Технология развития </a:t>
            </a:r>
          </a:p>
          <a:p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критического мышления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69571" y="1307368"/>
            <a:ext cx="486052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2" panose="05020102010507070707" pitchFamily="18" charset="2"/>
              <a:buNone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Критерии оценки результата в условиях технологии развития критического мышления учащихся</a:t>
            </a:r>
          </a:p>
          <a:p>
            <a:r>
              <a:rPr lang="ru-RU" altLang="ru-RU" sz="2000" dirty="0">
                <a:latin typeface="Times New Roman" panose="02020603050405020304" pitchFamily="18" charset="0"/>
              </a:rPr>
              <a:t>Основным критерием оценки результата является критичность мышления, которая может быть раскрыта через следующие показатели: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Times New Roman" panose="02020603050405020304" pitchFamily="18" charset="0"/>
              </a:rPr>
              <a:t>Оценка (Где ошибка?)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Times New Roman" panose="02020603050405020304" pitchFamily="18" charset="0"/>
              </a:rPr>
              <a:t>Диагноз (В чём причина?)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Times New Roman" panose="02020603050405020304" pitchFamily="18" charset="0"/>
              </a:rPr>
              <a:t>Самоконтроль (Каковы недостатки?)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Times New Roman" panose="02020603050405020304" pitchFamily="18" charset="0"/>
              </a:rPr>
              <a:t>Критика (Согласны ли вы? Опровергните. Приведите контраргументы?)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Times New Roman" panose="02020603050405020304" pitchFamily="18" charset="0"/>
              </a:rPr>
              <a:t>Прогноз (Постройте прогноз).</a:t>
            </a:r>
          </a:p>
        </p:txBody>
      </p:sp>
      <p:pic>
        <p:nvPicPr>
          <p:cNvPr id="4098" name="Picture 2" descr="C:\Users\User\Documents\фото школьное\спорт\тесты 2013\SL73028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9" t="16809" r="9559" b="10291"/>
          <a:stretch/>
        </p:blipFill>
        <p:spPr bwMode="auto">
          <a:xfrm>
            <a:off x="339896" y="1167868"/>
            <a:ext cx="3629675" cy="2340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cuments\фото школьное\спорт\малый спортзал\SL7305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7" t="11790"/>
          <a:stretch/>
        </p:blipFill>
        <p:spPr bwMode="auto">
          <a:xfrm>
            <a:off x="452627" y="3429000"/>
            <a:ext cx="3018881" cy="3350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12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-90089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86320" y="298482"/>
            <a:ext cx="77556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Здоровьесберегающие технологии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279" y="3280386"/>
            <a:ext cx="2462997" cy="23166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639" y="1609937"/>
            <a:ext cx="2121592" cy="16704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395" y="1494770"/>
            <a:ext cx="2383743" cy="23227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909" y="4655154"/>
            <a:ext cx="2389839" cy="18838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7868" y="1418794"/>
            <a:ext cx="2316681" cy="13107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4306" y="4554414"/>
            <a:ext cx="2676376" cy="18106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1396" y="2721884"/>
            <a:ext cx="429623" cy="54320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73657">
            <a:off x="3059589" y="3261310"/>
            <a:ext cx="642732" cy="46213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22105" y="4972251"/>
            <a:ext cx="640135" cy="45724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8605305">
            <a:off x="6024109" y="3110291"/>
            <a:ext cx="640135" cy="45724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1182312">
            <a:off x="6080762" y="5061657"/>
            <a:ext cx="627089" cy="44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3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-90089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86320" y="298482"/>
            <a:ext cx="77556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Здоровьесберегающие технологии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31431" y="1068277"/>
            <a:ext cx="48654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Ведется постоянный контроль за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соответствием требованиям техники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безопасности, гигиены и температурному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режиму спортивной одежды и обуви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учеников. Объясняются правила подбора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одежды для занятий различными видами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er\Documents\фото школьное\спорт\малый спортзал\SL7304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82">
            <a:off x="-3058" y="3489954"/>
            <a:ext cx="5112318" cy="29580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RightFacing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cuments\фото школьное\спорт\малый спортзал\SL73046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8" t="7551" b="19683"/>
          <a:stretch/>
        </p:blipFill>
        <p:spPr bwMode="auto">
          <a:xfrm>
            <a:off x="4318390" y="3478306"/>
            <a:ext cx="4358553" cy="29728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HeroicExtremeLeftFacing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70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-90089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86320" y="298482"/>
            <a:ext cx="77556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Здоровьесберегающие технологии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7752" y="1029607"/>
            <a:ext cx="60527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по легкой атлетике (сентябрь – октябрь и апрель – май) и подвижные игры (январь – март) проводятся на свежем воздухе, что способствует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закаливанию детей.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урока дети получают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посильные задания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физического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подготовленности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данном этапе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5" r="3983" b="25318"/>
          <a:stretch/>
        </p:blipFill>
        <p:spPr>
          <a:xfrm rot="657839">
            <a:off x="4419599" y="3584152"/>
            <a:ext cx="4572001" cy="3125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3" t="25760" r="6888" b="35599"/>
          <a:stretch/>
        </p:blipFill>
        <p:spPr>
          <a:xfrm rot="20906074">
            <a:off x="19486" y="3522978"/>
            <a:ext cx="4436532" cy="32479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22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-90089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5998" y="201663"/>
            <a:ext cx="514916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Здоровьесберегающие</a:t>
            </a:r>
          </a:p>
          <a:p>
            <a:pPr algn="ctr"/>
            <a:r>
              <a:rPr lang="ru-RU" altLang="ru-RU" sz="3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технологии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5999" y="1859340"/>
            <a:ext cx="605278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освобожденные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занятий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здоровья, принимают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участие в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урока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докладчиков теоретического материала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судей, помощников</a:t>
            </a:r>
          </a:p>
          <a:p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ocuments\фото школьное\разные фотки\SL7309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3" t="4070"/>
          <a:stretch/>
        </p:blipFill>
        <p:spPr bwMode="auto">
          <a:xfrm>
            <a:off x="4402079" y="3754419"/>
            <a:ext cx="4072041" cy="2854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ocuments\фото школьное\внеурочка\SAM_016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2" t="27344"/>
          <a:stretch/>
        </p:blipFill>
        <p:spPr bwMode="auto">
          <a:xfrm>
            <a:off x="226116" y="3754419"/>
            <a:ext cx="4119765" cy="2854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03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6094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86317" y="6094"/>
            <a:ext cx="77556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Здоровьесберегающие технологии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7751" y="745257"/>
            <a:ext cx="605278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занятиях и во внеурочное время постоянно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ведутся беседы с учениками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профилактике вредных привычек,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здоровом образе жизни,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значении занятий физической культурой 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спортом для физического развития подростков,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занятиях адаптивной физической культурой при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ограничении физических нагрузок, обусловленных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 или иным заболеванием,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особенностях воздействия занятий различными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видами спорта на физическое развитие ребенка 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принципах выбора вида спорта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дополнительных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User\Documents\фото школьное\спорт\малый спортзал\SL7305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0" t="12039" r="15811" b="6815"/>
          <a:stretch/>
        </p:blipFill>
        <p:spPr bwMode="auto">
          <a:xfrm>
            <a:off x="4154570" y="4795618"/>
            <a:ext cx="1261108" cy="198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ocuments\фото школьное\спорт\малый спортзал\SL73050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3" t="6812" r="45113" b="5532"/>
          <a:stretch/>
        </p:blipFill>
        <p:spPr bwMode="auto">
          <a:xfrm>
            <a:off x="5631827" y="4781353"/>
            <a:ext cx="1219200" cy="198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ocuments\фото школьное\спорт\малый спортзал\SL73092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9" t="22423" r="17140"/>
          <a:stretch/>
        </p:blipFill>
        <p:spPr bwMode="auto">
          <a:xfrm>
            <a:off x="2753311" y="4781353"/>
            <a:ext cx="1227354" cy="198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ocuments\фото школьное\спорт\тестирование\SL73047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3" t="15652" r="5953" b="5999"/>
          <a:stretch/>
        </p:blipFill>
        <p:spPr bwMode="auto">
          <a:xfrm>
            <a:off x="155303" y="4781353"/>
            <a:ext cx="2462028" cy="200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User\Documents\фото школьное\спорт\тесты 2013\SL73029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7" t="22954" r="25691" b="12007"/>
          <a:stretch/>
        </p:blipFill>
        <p:spPr bwMode="auto">
          <a:xfrm>
            <a:off x="6938609" y="4795618"/>
            <a:ext cx="1972309" cy="197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01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-90089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55813" y="182805"/>
            <a:ext cx="46666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Игровые </a:t>
            </a:r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технологии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7752" y="1040474"/>
            <a:ext cx="675612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технологии применяются для: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двигательным действиям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различных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качеств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понятий 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нормах общественного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культурных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поведения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увеличения положительных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эмоций от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физической культурой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 самым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интереса 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занятиям физической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культурой и спортом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209" y="3523896"/>
            <a:ext cx="4445471" cy="33341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ocuments\фото школьное\спорт\малый спортзал\SL73052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" t="13819"/>
          <a:stretch/>
        </p:blipFill>
        <p:spPr bwMode="auto">
          <a:xfrm>
            <a:off x="141586" y="3478852"/>
            <a:ext cx="4231302" cy="3424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62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5999" y="1997839"/>
            <a:ext cx="64349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презентации, помогающие обучению технике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ьных действий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 спортивных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игр, рассказывающие о развитии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 или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иного вида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спорта в России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мире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учеников по физической культуре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 опытом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коллегами на специализированных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сайтах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собственных разработок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интернете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66156" y="207556"/>
            <a:ext cx="685476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Компьютерные </a:t>
            </a:r>
            <a:r>
              <a:rPr lang="ru-RU" altLang="ru-RU" sz="3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</a:t>
            </a:r>
            <a:endParaRPr lang="ru-RU" altLang="ru-RU" sz="3200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altLang="ru-RU" sz="3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информационные</a:t>
            </a:r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altLang="ru-RU" sz="3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технологии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501" y="4552384"/>
            <a:ext cx="2695975" cy="202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55" y="4552383"/>
            <a:ext cx="2695975" cy="202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982" y="4552384"/>
            <a:ext cx="2695974" cy="202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9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26943" y="815607"/>
            <a:ext cx="601183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 распределяются на медицинские группы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здоровья, что учитывается в организации занятия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учеников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физических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 дифференциации учащихся на группы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среднего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привлекаются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различными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видами спорта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одаренные учащиеся участвуют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соревнованиях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различного уровня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74903" y="292387"/>
            <a:ext cx="6758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уровневой дифференциации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User\Documents\фото школьное\спорт\тестирование\SL73045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3" t="33476" r="18972"/>
          <a:stretch/>
        </p:blipFill>
        <p:spPr bwMode="auto">
          <a:xfrm>
            <a:off x="176408" y="4102145"/>
            <a:ext cx="4301067" cy="2624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cuments\фото школьное\спорт\малый спортзал\SL73008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32" r="9048"/>
          <a:stretch/>
        </p:blipFill>
        <p:spPr bwMode="auto">
          <a:xfrm>
            <a:off x="4843471" y="4102145"/>
            <a:ext cx="4089949" cy="2614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96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22133" y="1107994"/>
            <a:ext cx="5430798" cy="542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5300" indent="-495300" algn="ctr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ru-RU" altLang="ru-RU" sz="2000" dirty="0">
                <a:latin typeface="Times New Roman" panose="02020603050405020304" pitchFamily="18" charset="0"/>
              </a:rPr>
              <a:t>Исходный лозунг основателей системы проектного обучения:</a:t>
            </a:r>
          </a:p>
          <a:p>
            <a:pPr marL="495300" indent="-495300" algn="ctr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« Всё из жизни, всё для жизни».</a:t>
            </a:r>
          </a:p>
          <a:p>
            <a:pPr marL="495300" indent="-495300">
              <a:lnSpc>
                <a:spcPct val="80000"/>
              </a:lnSpc>
            </a:pPr>
            <a:endParaRPr lang="ru-RU" altLang="ru-RU" sz="2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marL="495300" indent="-495300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Цель проектного обучения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ru-RU" altLang="ru-RU" sz="2000" dirty="0">
                <a:latin typeface="Times New Roman" panose="02020603050405020304" pitchFamily="18" charset="0"/>
              </a:rPr>
              <a:t>создать условия, при которых учащиеся:</a:t>
            </a:r>
          </a:p>
          <a:p>
            <a:pPr marL="495300" indent="-4953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Times New Roman" panose="02020603050405020304" pitchFamily="18" charset="0"/>
              </a:rPr>
              <a:t>самостоятельно и охотно приобретают недостающие знания из разных источников;</a:t>
            </a:r>
          </a:p>
          <a:p>
            <a:pPr marL="495300" indent="-4953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Times New Roman" panose="02020603050405020304" pitchFamily="18" charset="0"/>
              </a:rPr>
              <a:t>учатся пользоваться приобретёнными знаниями для решения познавательных и практических задач;</a:t>
            </a:r>
          </a:p>
          <a:p>
            <a:pPr marL="495300" indent="-4953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Times New Roman" panose="02020603050405020304" pitchFamily="18" charset="0"/>
              </a:rPr>
              <a:t>приобретают коммуникативные умения, работая в различных группах;</a:t>
            </a:r>
          </a:p>
          <a:p>
            <a:pPr marL="495300" indent="-4953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Times New Roman" panose="02020603050405020304" pitchFamily="18" charset="0"/>
              </a:rPr>
              <a:t>развивают у себя исследовательские умения (умения выявления проблем, сбора информации, наблюдения, проведения эксперимента, анализа, построения гипотез, обобщения);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Times New Roman" panose="02020603050405020304" pitchFamily="18" charset="0"/>
              </a:rPr>
              <a:t>развивают системное мышление.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74903" y="292387"/>
            <a:ext cx="56796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проектного обучения 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3" y="4316413"/>
            <a:ext cx="3744382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09" y="1639888"/>
            <a:ext cx="382905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13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184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20135" y="202648"/>
            <a:ext cx="62840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ФГОС: основные положения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51881" y="787423"/>
            <a:ext cx="689211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положения. п.7</a:t>
            </a:r>
          </a:p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Стандарта лежит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системно-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предполагает: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переход к стратегии социального проектирования и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конструирования в системе образования на основе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 содержания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образования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определяющих пути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способы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социально желаемого уровня (результата)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личностного и познавательного развития обучающихся.</a:t>
            </a:r>
            <a:endParaRPr lang="ru-RU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83080" y="1480721"/>
            <a:ext cx="70180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Любая деятельность может быть либо технологией, либо искусством. Искусство основано на интуиции, технология - на науке. С искусства всё начинается, технологией заканчивается, чтобы затем всё началось сначала.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В.П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Беспалько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95869"/>
            <a:ext cx="2556384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16061" y="274290"/>
            <a:ext cx="682590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такое 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образовательная технология ?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60311" y="1801884"/>
            <a:ext cx="768368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технология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направление педагогики,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имеющее цель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эффективности образовательного процесса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гарантии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достижении запланированных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 обучения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технология представлена тремя аспектами: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разработка цели, содержания и методов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обучения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проектирование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процессов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процессуально-описательным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описание процесса.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процессуально-действенным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осуществление процесса.</a:t>
            </a: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18092" y="190138"/>
            <a:ext cx="682590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такое 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образовательная технология 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68528" y="1457493"/>
            <a:ext cx="696629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технология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процесса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планируемыхрезультатов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обучения. (И.П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Волков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педагогической технологии: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– конкретные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теории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идеи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действий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воспроизводится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любым педагогом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и дифференцированный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четкие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результатов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гарантированность педагогического процесса</a:t>
            </a: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56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18092" y="149379"/>
            <a:ext cx="692529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Классификация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образовательных технологий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68528" y="1375976"/>
            <a:ext cx="707547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Рассматривая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образовательные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технологии, Герман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Константинович Селевко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дает им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следующую классификацию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уровню применения;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философской основе;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ведущему фактору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психического развития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ориентации на личностные структуры;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характеру содержания и структуры;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типу организации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познавательной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деятельностью.</a:t>
            </a:r>
            <a:endParaRPr lang="ru-RU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2066497" cy="33164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4692383"/>
            <a:ext cx="2715906" cy="191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0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789" y="2008509"/>
            <a:ext cx="2920237" cy="14204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9339" y="1379466"/>
            <a:ext cx="2280102" cy="12802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1879" y="1654357"/>
            <a:ext cx="3133616" cy="14204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980" y="3321661"/>
            <a:ext cx="3633531" cy="14204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0186" y="4616859"/>
            <a:ext cx="3133616" cy="12802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5235" y="5293247"/>
            <a:ext cx="3060457" cy="11339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1880" y="4519282"/>
            <a:ext cx="3566469" cy="12802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7753" y="2961823"/>
            <a:ext cx="3846909" cy="163387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71231" y="2852467"/>
            <a:ext cx="2707157" cy="224953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783080" y="109519"/>
            <a:ext cx="71935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Современные </a:t>
            </a:r>
            <a:r>
              <a:rPr lang="ru-RU" sz="3200" b="1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педагогические технологии 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30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92573" y="66747"/>
            <a:ext cx="68511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Педагогические технологии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применяемые на уроке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физической культуры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10436" y="1647239"/>
            <a:ext cx="723331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 сотрудничества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развития критического мышления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сберегающая технология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технология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Компьютерные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информационные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технологии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Соревновательная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уровневой дифференциации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44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19355" y="115548"/>
            <a:ext cx="65226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Педагогика сотрудничества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45628" y="871377"/>
            <a:ext cx="55939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методики</a:t>
            </a:r>
            <a:r>
              <a:rPr lang="en-US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гуманно-личностный подход к ребёнку-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взгляд на личность как цель образования,</a:t>
            </a:r>
          </a:p>
          <a:p>
            <a:pPr>
              <a:lnSpc>
                <a:spcPct val="80000"/>
              </a:lnSpc>
            </a:pP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гуманизация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демократизация педагогических отношений,</a:t>
            </a:r>
          </a:p>
          <a:p>
            <a:pPr>
              <a:lnSpc>
                <a:spcPct val="80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прямого принуждения как метода не дающего результатов в современных условиях,</a:t>
            </a:r>
          </a:p>
          <a:p>
            <a:pPr>
              <a:lnSpc>
                <a:spcPct val="80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 положительной   Я-концепции.</a:t>
            </a:r>
          </a:p>
          <a:p>
            <a:pPr>
              <a:lnSpc>
                <a:spcPct val="80000"/>
              </a:lnSpc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активизирующий и развивающий комплекс</a:t>
            </a:r>
            <a:r>
              <a:rPr lang="en-US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-содержание обучения рассматривается как средство развития личности,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-обучение ведётся прежде всего обобщённым  знаниям, умениям и        навыкам,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способам мышления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-вариативность и дифференциация обучения,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-создание ситуации успеха для каждого ребенка.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1" y="2062554"/>
            <a:ext cx="3264947" cy="3036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32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83908" y="148634"/>
            <a:ext cx="61461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Технология развития </a:t>
            </a:r>
          </a:p>
          <a:p>
            <a:r>
              <a:rPr lang="ru-RU" altLang="ru-RU" sz="3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критического мышления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87906" y="1374486"/>
            <a:ext cx="484094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Цель технологии</a:t>
            </a:r>
            <a:r>
              <a:rPr lang="ru-RU" altLang="ru-RU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</a:rPr>
              <a:t>– обеспечить развитие критического мышления посредством интерактивного включения учащихся в процесс </a:t>
            </a:r>
            <a:r>
              <a:rPr lang="ru-RU" altLang="ru-RU" dirty="0" smtClean="0">
                <a:latin typeface="Times New Roman" panose="02020603050405020304" pitchFamily="18" charset="0"/>
              </a:rPr>
              <a:t>обучения.</a:t>
            </a:r>
          </a:p>
          <a:p>
            <a:pPr>
              <a:spcBef>
                <a:spcPct val="0"/>
              </a:spcBef>
            </a:pPr>
            <a:endParaRPr lang="ru-RU" altLang="ru-RU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Исходные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научные идеи: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dirty="0">
                <a:latin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</a:rPr>
              <a:t>Критическое </a:t>
            </a:r>
            <a:r>
              <a:rPr lang="ru-RU" altLang="ru-RU" dirty="0">
                <a:latin typeface="Times New Roman" panose="02020603050405020304" pitchFamily="18" charset="0"/>
              </a:rPr>
              <a:t>мышление:</a:t>
            </a:r>
          </a:p>
          <a:p>
            <a:r>
              <a:rPr lang="ru-RU" altLang="ru-RU" dirty="0">
                <a:latin typeface="Times New Roman" panose="02020603050405020304" pitchFamily="18" charset="0"/>
              </a:rPr>
              <a:t>способствует взаимоуважению партнёров, пониманию и продуктивному взаимодействию между людьми;</a:t>
            </a:r>
          </a:p>
          <a:p>
            <a:r>
              <a:rPr lang="ru-RU" altLang="ru-RU" dirty="0">
                <a:latin typeface="Times New Roman" panose="02020603050405020304" pitchFamily="18" charset="0"/>
              </a:rPr>
              <a:t>облегчает понимание различных «взглядов на мир»;</a:t>
            </a:r>
          </a:p>
          <a:p>
            <a:r>
              <a:rPr lang="ru-RU" altLang="ru-RU" dirty="0">
                <a:latin typeface="Times New Roman" panose="02020603050405020304" pitchFamily="18" charset="0"/>
              </a:rPr>
              <a:t>позволяет воспитанникам использовать свои знания для наполнения смыслом ситуаций с высоким уровнем неопределённости, создавать базу для новых типов человеческой деятельности.</a:t>
            </a:r>
          </a:p>
        </p:txBody>
      </p:sp>
      <p:pic>
        <p:nvPicPr>
          <p:cNvPr id="3074" name="Picture 2" descr="C:\Users\User\Documents\фото школьное\внеурочка\SAM_01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77" y="1225852"/>
            <a:ext cx="3508516" cy="2631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cuments\фото школьное\спорт\сревнования\20150102_13184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4" r="36809"/>
          <a:stretch/>
        </p:blipFill>
        <p:spPr bwMode="auto">
          <a:xfrm rot="5400000">
            <a:off x="688976" y="3548298"/>
            <a:ext cx="2604116" cy="3508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41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1621</TotalTime>
  <Words>868</Words>
  <Application>Microsoft Office PowerPoint</Application>
  <PresentationFormat>Экран (4:3)</PresentationFormat>
  <Paragraphs>144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66</cp:revision>
  <dcterms:created xsi:type="dcterms:W3CDTF">2013-11-19T05:52:05Z</dcterms:created>
  <dcterms:modified xsi:type="dcterms:W3CDTF">2015-12-03T05:34:13Z</dcterms:modified>
</cp:coreProperties>
</file>