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60" r:id="rId4"/>
    <p:sldId id="261" r:id="rId5"/>
    <p:sldId id="259" r:id="rId6"/>
    <p:sldId id="266" r:id="rId7"/>
    <p:sldId id="263" r:id="rId8"/>
    <p:sldId id="264" r:id="rId9"/>
    <p:sldId id="268" r:id="rId10"/>
    <p:sldId id="267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2394" y="-6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202FF6E-2CBE-4D87-A292-F833C032047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9473C0F-F471-47EA-B8D8-8EEBEC042778}" type="datetimeFigureOut">
              <a:rPr lang="ru-RU" smtClean="0"/>
              <a:t>12.01.2025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924944"/>
            <a:ext cx="7543800" cy="2593975"/>
          </a:xfrm>
        </p:spPr>
        <p:txBody>
          <a:bodyPr/>
          <a:lstStyle/>
          <a:p>
            <a:pPr algn="ctr"/>
            <a:r>
              <a:rPr lang="ru-RU" b="1" dirty="0"/>
              <a:t>УРОК ПО ТЕМЕ</a:t>
            </a:r>
            <a:r>
              <a:rPr lang="ru-RU" dirty="0"/>
              <a:t>: «Решение задач с помощью векторов»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013176"/>
            <a:ext cx="6461760" cy="1066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МАОУ СОШ №2 </a:t>
            </a:r>
            <a:r>
              <a:rPr lang="ru-RU" sz="2800" dirty="0" err="1" smtClean="0"/>
              <a:t>им.Трубилина</a:t>
            </a:r>
            <a:r>
              <a:rPr lang="ru-RU" sz="2800" dirty="0" smtClean="0"/>
              <a:t> И.Т.</a:t>
            </a:r>
          </a:p>
          <a:p>
            <a:r>
              <a:rPr lang="ru-RU" sz="2800" dirty="0"/>
              <a:t>у</a:t>
            </a:r>
            <a:r>
              <a:rPr lang="ru-RU" sz="2800" dirty="0" smtClean="0"/>
              <a:t>читель математики: </a:t>
            </a:r>
            <a:r>
              <a:rPr lang="ru-RU" sz="2800" dirty="0" err="1" smtClean="0"/>
              <a:t>Колган</a:t>
            </a:r>
            <a:r>
              <a:rPr lang="ru-RU" sz="2800" dirty="0" smtClean="0"/>
              <a:t> М.А.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9061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620000" cy="1143000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 по уровням: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ru-RU" sz="46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п. 96,  </a:t>
            </a:r>
            <a:endParaRPr lang="ru-RU" sz="4600" spc="-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114300" indent="0">
              <a:buNone/>
            </a:pPr>
            <a:r>
              <a:rPr lang="ru-RU" sz="46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 уровень («3»): </a:t>
            </a:r>
            <a:endParaRPr lang="ru-RU" sz="4600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114300" indent="0">
              <a:buNone/>
            </a:pPr>
            <a:r>
              <a:rPr lang="ru-RU" sz="46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№ </a:t>
            </a:r>
            <a:r>
              <a:rPr lang="ru-RU" sz="46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1027 (а), 1025 г</a:t>
            </a:r>
          </a:p>
          <a:p>
            <a:pPr marL="114300" indent="0">
              <a:buNone/>
            </a:pPr>
            <a:r>
              <a:rPr lang="ru-RU" sz="46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 уровень(«4»): </a:t>
            </a:r>
            <a:r>
              <a:rPr lang="ru-RU" sz="46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№</a:t>
            </a:r>
            <a:r>
              <a:rPr lang="ru-RU" sz="46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1033</a:t>
            </a:r>
          </a:p>
          <a:p>
            <a:pPr marL="114300" indent="0">
              <a:buNone/>
            </a:pPr>
            <a:r>
              <a:rPr lang="ru-RU" sz="4600" spc="-100" dirty="0">
                <a:solidFill>
                  <a:schemeClr val="tx2"/>
                </a:solidFill>
              </a:rPr>
              <a:t>3</a:t>
            </a:r>
            <a:r>
              <a:rPr lang="ru-RU" sz="4600" spc="-100" dirty="0" smtClean="0">
                <a:solidFill>
                  <a:schemeClr val="tx2"/>
                </a:solidFill>
              </a:rPr>
              <a:t> </a:t>
            </a:r>
            <a:r>
              <a:rPr lang="ru-RU" sz="4600" spc="-100" dirty="0">
                <a:solidFill>
                  <a:schemeClr val="tx2"/>
                </a:solidFill>
              </a:rPr>
              <a:t>уровень</a:t>
            </a:r>
            <a:r>
              <a:rPr lang="ru-RU" sz="46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(«5») решить 1 и </a:t>
            </a:r>
            <a:r>
              <a:rPr lang="ru-RU" sz="4600" spc="-1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 уровень.</a:t>
            </a:r>
            <a:endParaRPr lang="ru-RU" sz="4600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2995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7620000" cy="4800600"/>
          </a:xfrm>
        </p:spPr>
        <p:txBody>
          <a:bodyPr/>
          <a:lstStyle/>
          <a:p>
            <a:pPr marL="114300" indent="0">
              <a:buNone/>
            </a:pPr>
            <a:r>
              <a:rPr lang="ru-RU" sz="2800" dirty="0" smtClean="0"/>
              <a:t>Постройте вектор, который охарактеризует ваше отношение к уроку.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6" t="13016" r="36413" b="18938"/>
          <a:stretch/>
        </p:blipFill>
        <p:spPr bwMode="auto">
          <a:xfrm>
            <a:off x="683568" y="2708920"/>
            <a:ext cx="424198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25553" y="4305007"/>
            <a:ext cx="2201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НАСТРОЕНИЕ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81496" y="2185700"/>
            <a:ext cx="2246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ПОНИМАНИЕ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8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620000" cy="1143000"/>
          </a:xfrm>
        </p:spPr>
        <p:txBody>
          <a:bodyPr/>
          <a:lstStyle/>
          <a:p>
            <a:r>
              <a:rPr lang="ru-RU" dirty="0"/>
              <a:t>Создание кластера</a:t>
            </a:r>
            <a:br>
              <a:rPr lang="ru-RU" dirty="0"/>
            </a:br>
            <a:r>
              <a:rPr lang="ru-RU" dirty="0"/>
              <a:t>На тему «Метод координат»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" t="18167" r="48376" b="29308"/>
          <a:stretch/>
        </p:blipFill>
        <p:spPr bwMode="auto">
          <a:xfrm>
            <a:off x="364133" y="1556792"/>
            <a:ext cx="7992888" cy="5180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02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620000" cy="114300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Отрывок басни Ивана Андреевича Крылова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44824"/>
            <a:ext cx="7620000" cy="4800600"/>
          </a:xfrm>
        </p:spPr>
        <p:txBody>
          <a:bodyPr/>
          <a:lstStyle/>
          <a:p>
            <a:pPr marL="114300" indent="0">
              <a:buNone/>
            </a:pP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Однажды Лебедь, Рак да Щука</a:t>
            </a:r>
            <a:br>
              <a:rPr lang="ru-RU" sz="2800" dirty="0">
                <a:solidFill>
                  <a:schemeClr val="tx1">
                    <a:tint val="7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Везти с поклажей воз взялись,</a:t>
            </a:r>
            <a:br>
              <a:rPr lang="ru-RU" sz="2800" dirty="0">
                <a:solidFill>
                  <a:schemeClr val="tx1">
                    <a:tint val="7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И вместе трое все в него впряглись;</a:t>
            </a:r>
            <a:br>
              <a:rPr lang="ru-RU" sz="2800" dirty="0">
                <a:solidFill>
                  <a:schemeClr val="tx1">
                    <a:tint val="7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Из кожи лезут вон, а возу всё нет ходу!</a:t>
            </a:r>
            <a:br>
              <a:rPr lang="ru-RU" sz="2800" dirty="0">
                <a:solidFill>
                  <a:schemeClr val="tx1">
                    <a:tint val="7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Поклажа бы для них казалась и легка:</a:t>
            </a:r>
            <a:br>
              <a:rPr lang="ru-RU" sz="2800" dirty="0">
                <a:solidFill>
                  <a:schemeClr val="tx1">
                    <a:tint val="7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Да Лебедь рвется в облака,</a:t>
            </a:r>
            <a:br>
              <a:rPr lang="ru-RU" sz="2800" dirty="0">
                <a:solidFill>
                  <a:schemeClr val="tx1">
                    <a:tint val="7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Рак пятится назад, а Щука тянет в воду.</a:t>
            </a:r>
            <a:br>
              <a:rPr lang="ru-RU" sz="2800" dirty="0">
                <a:solidFill>
                  <a:schemeClr val="tx1">
                    <a:tint val="7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Кто виноват из них, кто прав, – судить не нам;</a:t>
            </a:r>
            <a:br>
              <a:rPr lang="ru-RU" sz="2800" dirty="0">
                <a:solidFill>
                  <a:schemeClr val="tx1">
                    <a:tint val="75000"/>
                  </a:schemeClr>
                </a:solidFill>
              </a:rPr>
            </a:br>
            <a:r>
              <a:rPr lang="ru-RU" sz="2800" dirty="0">
                <a:solidFill>
                  <a:schemeClr val="tx1">
                    <a:tint val="75000"/>
                  </a:schemeClr>
                </a:solidFill>
              </a:rPr>
              <a:t>Да только воз и ныне там.</a:t>
            </a:r>
          </a:p>
          <a:p>
            <a:pPr marL="114300" indent="0">
              <a:buNone/>
            </a:pPr>
            <a:endParaRPr lang="ru-RU" sz="2800" dirty="0">
              <a:solidFill>
                <a:schemeClr val="tx1">
                  <a:tint val="75000"/>
                </a:schemeClr>
              </a:solidFill>
            </a:endParaRP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329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Почему воз и ныне там?!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14" t="35671" r="28766" b="18037"/>
          <a:stretch/>
        </p:blipFill>
        <p:spPr bwMode="auto">
          <a:xfrm>
            <a:off x="1545994" y="1556792"/>
            <a:ext cx="5581403" cy="476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 flipV="1">
            <a:off x="3707904" y="2169870"/>
            <a:ext cx="216024" cy="194421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195736" y="4149080"/>
            <a:ext cx="1728192" cy="194421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923928" y="4114086"/>
            <a:ext cx="3096344" cy="17900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923928" y="4149080"/>
            <a:ext cx="1440160" cy="2016224"/>
          </a:xfrm>
          <a:prstGeom prst="straightConnector1">
            <a:avLst/>
          </a:prstGeom>
          <a:ln w="57150">
            <a:solidFill>
              <a:srgbClr val="00B0F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261161" y="6093296"/>
            <a:ext cx="3096344" cy="146026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472100" y="4293095"/>
            <a:ext cx="1548173" cy="1873214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5318923" y="3937795"/>
            <a:ext cx="6581" cy="2301527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809333" y="2276872"/>
            <a:ext cx="1509590" cy="1728192"/>
          </a:xfrm>
          <a:prstGeom prst="line">
            <a:avLst/>
          </a:prstGeom>
          <a:ln w="381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3995936" y="4005064"/>
            <a:ext cx="1322987" cy="14401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02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114300" indent="0">
                  <a:buNone/>
                </a:pPr>
                <a:r>
                  <a:rPr lang="ru-RU" dirty="0" smtClean="0"/>
                  <a:t>№1. Найдите сумму координат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</a:rPr>
                          <m:t>𝐴𝐵</m:t>
                        </m:r>
                      </m:e>
                    </m:acc>
                  </m:oMath>
                </a14:m>
                <a:endParaRPr lang="ru-RU" dirty="0" smtClean="0"/>
              </a:p>
              <a:p>
                <a:pPr marL="571500" indent="-457200">
                  <a:buFont typeface="+mj-lt"/>
                  <a:buAutoNum type="arabicPeriod"/>
                </a:pPr>
                <a:endParaRPr lang="ru-RU" dirty="0"/>
              </a:p>
              <a:p>
                <a:pPr marL="114300" indent="0">
                  <a:buNone/>
                </a:pPr>
                <a:r>
                  <a:rPr lang="ru-RU" dirty="0" smtClean="0"/>
                  <a:t>Ответ: </a:t>
                </a:r>
                <a:r>
                  <a:rPr lang="ru-RU" dirty="0" smtClean="0"/>
                  <a:t>1</a:t>
                </a:r>
                <a:endParaRPr lang="ru-RU" dirty="0" smtClean="0"/>
              </a:p>
              <a:p>
                <a:pPr marL="114300" indent="0">
                  <a:buNone/>
                </a:pPr>
                <a:endParaRPr lang="ru-RU" dirty="0" smtClean="0"/>
              </a:p>
              <a:p>
                <a:pPr marL="114300" indent="0">
                  <a:buNone/>
                </a:pPr>
                <a:r>
                  <a:rPr lang="ru-RU" dirty="0" smtClean="0"/>
                  <a:t>№2. Найдите </a:t>
                </a:r>
                <a:r>
                  <a:rPr lang="ru-RU" dirty="0"/>
                  <a:t>квадрат длины 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</a:rPr>
                          <m:t>𝐴𝐵</m:t>
                        </m:r>
                      </m:e>
                    </m:acc>
                  </m:oMath>
                </a14:m>
                <a:endParaRPr lang="ru-RU" dirty="0" smtClean="0"/>
              </a:p>
              <a:p>
                <a:pPr marL="571500" indent="-457200">
                  <a:buFont typeface="+mj-lt"/>
                  <a:buAutoNum type="arabicPeriod"/>
                </a:pPr>
                <a:endParaRPr lang="ru-RU" dirty="0"/>
              </a:p>
              <a:p>
                <a:pPr marL="114300" indent="0">
                  <a:buNone/>
                </a:pPr>
                <a:r>
                  <a:rPr lang="ru-RU" dirty="0"/>
                  <a:t>Ответ</a:t>
                </a:r>
                <a:r>
                  <a:rPr lang="ru-RU" dirty="0" smtClean="0"/>
                  <a:t>: 18</a:t>
                </a:r>
              </a:p>
              <a:p>
                <a:pPr marL="571500" indent="-457200">
                  <a:buFont typeface="+mj-lt"/>
                  <a:buAutoNum type="arabicPeriod"/>
                </a:pPr>
                <a:endParaRPr lang="ru-RU" dirty="0"/>
              </a:p>
              <a:p>
                <a:pPr marL="114300" indent="0">
                  <a:buNone/>
                </a:pPr>
                <a:r>
                  <a:rPr lang="ru-RU" dirty="0" smtClean="0"/>
                  <a:t>№3. Найдите длину </a:t>
                </a:r>
                <a:r>
                  <a:rPr lang="ru-RU" dirty="0"/>
                  <a:t>вектора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</a:rPr>
                          <m:t>𝐴𝐵</m:t>
                        </m:r>
                      </m:e>
                    </m:acc>
                  </m:oMath>
                </a14:m>
                <a:endParaRPr lang="ru-RU" dirty="0" smtClean="0"/>
              </a:p>
              <a:p>
                <a:pPr marL="114300" indent="0">
                  <a:buNone/>
                </a:pPr>
                <a:endParaRPr lang="ru-RU" dirty="0"/>
              </a:p>
              <a:p>
                <a:pPr marL="114300" indent="0">
                  <a:buNone/>
                </a:pPr>
                <a:r>
                  <a:rPr lang="ru-RU" dirty="0" smtClean="0"/>
                  <a:t>Ответ: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b="0" i="1" smtClean="0"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endParaRPr lang="ru-RU" dirty="0"/>
              </a:p>
              <a:p>
                <a:pPr marL="11430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задач:</a:t>
            </a:r>
            <a:endParaRPr lang="ru-RU" dirty="0"/>
          </a:p>
        </p:txBody>
      </p:sp>
      <p:pic>
        <p:nvPicPr>
          <p:cNvPr id="5" name="Объект 5"/>
          <p:cNvPicPr>
            <a:picLocks/>
          </p:cNvPicPr>
          <p:nvPr/>
        </p:nvPicPr>
        <p:blipFill rotWithShape="1">
          <a:blip r:embed="rId3"/>
          <a:srcRect l="33780" t="60676" r="54541" b="22011"/>
          <a:stretch/>
        </p:blipFill>
        <p:spPr bwMode="auto">
          <a:xfrm>
            <a:off x="5868144" y="908720"/>
            <a:ext cx="2290204" cy="17809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33781" t="63393" r="54777" b="18838"/>
          <a:stretch/>
        </p:blipFill>
        <p:spPr bwMode="auto">
          <a:xfrm>
            <a:off x="5839009" y="2852936"/>
            <a:ext cx="2319339" cy="17640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/>
          <a:srcRect l="35234" t="62675" r="55595" b="18762"/>
          <a:stretch/>
        </p:blipFill>
        <p:spPr bwMode="auto">
          <a:xfrm>
            <a:off x="6020790" y="4725144"/>
            <a:ext cx="2007594" cy="19442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945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620000" cy="1143000"/>
          </a:xfrm>
        </p:spPr>
        <p:txBody>
          <a:bodyPr/>
          <a:lstStyle/>
          <a:p>
            <a:r>
              <a:rPr lang="ru-RU" dirty="0" smtClean="0"/>
              <a:t>Физкультурная минутка</a:t>
            </a:r>
            <a:endParaRPr lang="ru-RU" dirty="0"/>
          </a:p>
        </p:txBody>
      </p:sp>
      <p:pic>
        <p:nvPicPr>
          <p:cNvPr id="4" name="физ.минутка как танцует математик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66900" y="1600200"/>
            <a:ext cx="4800600" cy="4800600"/>
          </a:xfrm>
        </p:spPr>
      </p:pic>
    </p:spTree>
    <p:extLst>
      <p:ext uri="{BB962C8B-B14F-4D97-AF65-F5344CB8AC3E}">
        <p14:creationId xmlns:p14="http://schemas.microsoft.com/office/powerpoint/2010/main" val="221618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Задачи на доказательство</a:t>
            </a:r>
            <a:br>
              <a:rPr lang="ru-RU" sz="4400" dirty="0" smtClean="0"/>
            </a:br>
            <a:r>
              <a:rPr lang="ru-RU" sz="4400" dirty="0" smtClean="0"/>
              <a:t>(Библиотека ЦОК) </a:t>
            </a:r>
            <a:endParaRPr lang="ru-RU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7620000" cy="5069160"/>
              </a:xfrm>
            </p:spPr>
            <p:txBody>
              <a:bodyPr>
                <a:normAutofit/>
              </a:bodyPr>
              <a:lstStyle/>
              <a:p>
                <a:pPr marL="114300" indent="0" fontAlgn="ctr">
                  <a:buNone/>
                </a:pPr>
                <a:r>
                  <a:rPr lang="ru-RU" dirty="0" smtClean="0"/>
                  <a:t>№1. Докажите</a:t>
                </a:r>
                <a:r>
                  <a:rPr lang="ru-RU" dirty="0"/>
                  <a:t>, что треугольник ABC равнобедренный, если заданы координаты его вершин:</a:t>
                </a:r>
              </a:p>
              <a:p>
                <a:pPr marL="114300" indent="0" fontAlgn="ctr">
                  <a:buNone/>
                </a:pPr>
                <a:r>
                  <a:rPr lang="ru-RU" dirty="0"/>
                  <a:t>A(–2; 0), B(2; 0) и C(0; 7</a:t>
                </a:r>
                <a:r>
                  <a:rPr lang="ru-RU" dirty="0" smtClean="0"/>
                  <a:t>)</a:t>
                </a:r>
              </a:p>
              <a:p>
                <a:pPr marL="114300" indent="0" font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800">
                          <a:latin typeface="Cambria Math"/>
                        </a:rPr>
                        <m:t>│А</m:t>
                      </m:r>
                      <m:r>
                        <m:rPr>
                          <m:sty m:val="p"/>
                        </m:rPr>
                        <a:rPr lang="en-US" sz="1800">
                          <a:latin typeface="Cambria Math"/>
                        </a:rPr>
                        <m:t>B</m:t>
                      </m:r>
                      <m:r>
                        <a:rPr lang="ru-RU" sz="1800">
                          <a:latin typeface="Cambria Math"/>
                        </a:rPr>
                        <m:t>│=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2+2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18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0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0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1800" i="1">
                          <a:latin typeface="Cambria Math"/>
                        </a:rPr>
                        <m:t>=</m:t>
                      </m:r>
                      <m:r>
                        <a:rPr lang="ru-RU" sz="1800" b="0" i="1" smtClean="0">
                          <a:latin typeface="Cambria Math"/>
                        </a:rPr>
                        <m:t>4</m:t>
                      </m:r>
                    </m:oMath>
                  </m:oMathPara>
                </a14:m>
                <a:endParaRPr lang="ru-RU" sz="1800" dirty="0" smtClean="0"/>
              </a:p>
              <a:p>
                <a:pPr marL="114300" indent="0" font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800">
                          <a:latin typeface="Cambria Math"/>
                        </a:rPr>
                        <m:t>│</m:t>
                      </m:r>
                      <m:r>
                        <m:rPr>
                          <m:sty m:val="p"/>
                        </m:rPr>
                        <a:rPr lang="en-US" sz="1800">
                          <a:latin typeface="Cambria Math"/>
                        </a:rPr>
                        <m:t>B</m:t>
                      </m:r>
                      <m:r>
                        <a:rPr lang="ru-RU" sz="1800" b="0" i="0" smtClean="0">
                          <a:latin typeface="Cambria Math"/>
                        </a:rPr>
                        <m:t>С</m:t>
                      </m:r>
                      <m:r>
                        <a:rPr lang="ru-RU" sz="1800">
                          <a:latin typeface="Cambria Math"/>
                        </a:rPr>
                        <m:t>│=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0−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2)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18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7−0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18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sz="180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1800" b="0" i="1" smtClean="0">
                              <a:latin typeface="Cambria Math"/>
                            </a:rPr>
                            <m:t>53</m:t>
                          </m:r>
                        </m:e>
                      </m:rad>
                    </m:oMath>
                  </m:oMathPara>
                </a14:m>
                <a:endParaRPr lang="ru-RU" sz="1800" dirty="0" smtClean="0"/>
              </a:p>
              <a:p>
                <a:pPr marL="114300" indent="0" font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800">
                          <a:latin typeface="Cambria Math"/>
                        </a:rPr>
                        <m:t>│</m:t>
                      </m:r>
                      <m:r>
                        <a:rPr lang="ru-RU" sz="1800" b="0" i="0" smtClean="0">
                          <a:latin typeface="Cambria Math"/>
                        </a:rPr>
                        <m:t>А</m:t>
                      </m:r>
                      <m:r>
                        <a:rPr lang="ru-RU" sz="1800">
                          <a:latin typeface="Cambria Math"/>
                        </a:rPr>
                        <m:t>С│=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(0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2)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18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(7−0)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18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1800" i="1">
                              <a:latin typeface="Cambria Math"/>
                            </a:rPr>
                            <m:t>53</m:t>
                          </m:r>
                        </m:e>
                      </m:rad>
                    </m:oMath>
                  </m:oMathPara>
                </a14:m>
                <a:endParaRPr lang="en-US" sz="1800" dirty="0"/>
              </a:p>
              <a:p>
                <a:pPr marL="114300" indent="0" fontAlgn="ctr">
                  <a:buNone/>
                </a:pPr>
                <a:r>
                  <a:rPr lang="ru-RU" dirty="0" smtClean="0"/>
                  <a:t>№2. Докажите</a:t>
                </a:r>
                <a:r>
                  <a:rPr lang="ru-RU" dirty="0"/>
                  <a:t>, что треугольник АВС прямоугольный, если заданы координаты его вершин:</a:t>
                </a:r>
              </a:p>
              <a:p>
                <a:pPr marL="114300" indent="0" fontAlgn="ctr">
                  <a:buNone/>
                </a:pPr>
                <a:r>
                  <a:rPr lang="ru-RU" dirty="0"/>
                  <a:t>A(2; 4), B(6; –4) и C(–8; –1</a:t>
                </a:r>
                <a:r>
                  <a:rPr lang="ru-RU" dirty="0" smtClean="0"/>
                  <a:t>).</a:t>
                </a:r>
              </a:p>
              <a:p>
                <a:pPr marL="114300" indent="0" font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800">
                          <a:latin typeface="Cambria Math"/>
                        </a:rPr>
                        <m:t>│А</m:t>
                      </m:r>
                      <m:r>
                        <m:rPr>
                          <m:sty m:val="p"/>
                        </m:rPr>
                        <a:rPr lang="en-US" sz="1800">
                          <a:latin typeface="Cambria Math"/>
                        </a:rPr>
                        <m:t>B</m:t>
                      </m:r>
                      <m:r>
                        <a:rPr lang="ru-RU" sz="1800">
                          <a:latin typeface="Cambria Math"/>
                        </a:rPr>
                        <m:t>│=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6−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2)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18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−4−4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18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sz="180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1800" b="0" i="1" smtClean="0">
                              <a:latin typeface="Cambria Math"/>
                            </a:rPr>
                            <m:t>80</m:t>
                          </m:r>
                        </m:e>
                      </m:rad>
                    </m:oMath>
                  </m:oMathPara>
                </a14:m>
                <a:endParaRPr lang="ru-RU" sz="1800" dirty="0"/>
              </a:p>
              <a:p>
                <a:pPr marL="114300" indent="0" font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800">
                          <a:latin typeface="Cambria Math"/>
                        </a:rPr>
                        <m:t>│</m:t>
                      </m:r>
                      <m:r>
                        <m:rPr>
                          <m:sty m:val="p"/>
                        </m:rPr>
                        <a:rPr lang="en-US" sz="1800">
                          <a:latin typeface="Cambria Math"/>
                        </a:rPr>
                        <m:t>B</m:t>
                      </m:r>
                      <m:r>
                        <a:rPr lang="ru-RU" sz="1800">
                          <a:latin typeface="Cambria Math"/>
                        </a:rPr>
                        <m:t>С│=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−8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6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18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−1+4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18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1800" b="0" i="1" smtClean="0">
                              <a:latin typeface="Cambria Math"/>
                            </a:rPr>
                            <m:t>205</m:t>
                          </m:r>
                        </m:e>
                      </m:rad>
                    </m:oMath>
                  </m:oMathPara>
                </a14:m>
                <a:endParaRPr lang="ru-RU" sz="1800" dirty="0"/>
              </a:p>
              <a:p>
                <a:pPr marL="114300" indent="0" font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1800">
                          <a:latin typeface="Cambria Math"/>
                        </a:rPr>
                        <m:t>│АС│=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−8−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2)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1800" i="1"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18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1800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−1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ru-RU" sz="1800" b="0" i="1" smtClean="0">
                                  <a:latin typeface="Cambria Math"/>
                                </a:rPr>
                                <m:t>4</m:t>
                              </m:r>
                              <m:r>
                                <a:rPr lang="ru-RU" sz="1800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ru-RU" sz="18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1800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sz="1800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ru-RU" sz="1800" b="0" i="1" smtClean="0">
                              <a:latin typeface="Cambria Math"/>
                            </a:rPr>
                            <m:t>125</m:t>
                          </m:r>
                        </m:e>
                      </m:rad>
                    </m:oMath>
                  </m:oMathPara>
                </a14:m>
                <a:endParaRPr lang="ru-RU" sz="1800" dirty="0" smtClean="0"/>
              </a:p>
              <a:p>
                <a:pPr marL="114300" indent="0">
                  <a:buNone/>
                </a:pPr>
                <a:r>
                  <a:rPr lang="en-US" sz="2400" dirty="0"/>
                  <a:t>BC</a:t>
                </a:r>
                <a:r>
                  <a:rPr lang="ru-RU" sz="2400" baseline="30000" dirty="0"/>
                  <a:t>2</a:t>
                </a:r>
                <a:r>
                  <a:rPr lang="ru-RU" sz="2400" dirty="0"/>
                  <a:t>=</a:t>
                </a:r>
                <a:r>
                  <a:rPr lang="en-US" sz="2400" dirty="0"/>
                  <a:t>AC</a:t>
                </a:r>
                <a:r>
                  <a:rPr lang="ru-RU" sz="2400" baseline="30000" dirty="0"/>
                  <a:t>2</a:t>
                </a:r>
                <a:r>
                  <a:rPr lang="ru-RU" sz="2400" dirty="0"/>
                  <a:t>+</a:t>
                </a:r>
                <a:r>
                  <a:rPr lang="en-US" sz="2400" dirty="0"/>
                  <a:t>AB</a:t>
                </a:r>
                <a:r>
                  <a:rPr lang="ru-RU" sz="2400" baseline="30000" dirty="0"/>
                  <a:t>2</a:t>
                </a:r>
                <a:r>
                  <a:rPr lang="ru-RU" sz="2400" dirty="0"/>
                  <a:t> признак прямоугольного треугольника</a:t>
                </a:r>
              </a:p>
              <a:p>
                <a:pPr marL="114300" indent="0" fontAlgn="ctr">
                  <a:buNone/>
                </a:pPr>
                <a:endParaRPr lang="ru-RU" dirty="0"/>
              </a:p>
              <a:p>
                <a:pPr fontAlgn="ctr"/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7620000" cy="5069160"/>
              </a:xfrm>
              <a:blipFill rotWithShape="1">
                <a:blip r:embed="rId2"/>
                <a:stretch>
                  <a:fillRect t="-7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816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3817620"/>
          <a:ext cx="7620000" cy="365760"/>
        </p:xfrm>
        <a:graphic>
          <a:graphicData uri="http://schemas.openxmlformats.org/drawingml/2006/table">
            <a:tbl>
              <a:tblPr/>
              <a:tblGrid>
                <a:gridCol w="7620000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6" t="51034" r="43525" b="23065"/>
          <a:stretch/>
        </p:blipFill>
        <p:spPr bwMode="auto">
          <a:xfrm>
            <a:off x="5849812" y="0"/>
            <a:ext cx="2589995" cy="2666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335115" y="1537973"/>
                <a:ext cx="8269333" cy="49005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С</a:t>
                </a: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аша летом отдыхает у дедушки в деревне </a:t>
                </a:r>
              </a:p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dirty="0" err="1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Масловка</a:t>
                </a: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. В субботу они собираются съездить</a:t>
                </a:r>
              </a:p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на велосипедах в село Захарово в магазин. </a:t>
                </a:r>
              </a:p>
              <a:p>
                <a:pPr marL="0" marR="0" lvl="0" indent="0" algn="l" defTabSz="914400" rtl="0" eaLnBrk="1" fontAlgn="ctr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Из деревни </a:t>
                </a:r>
                <a:r>
                  <a:rPr kumimoji="0" lang="ru-RU" sz="1600" b="0" i="0" u="none" strike="noStrike" cap="none" normalizeH="0" baseline="0" dirty="0" err="1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Масловка</a:t>
                </a: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 в село Захарово можно проехать по прямой лесной дорожке. Есть более длинный путь: по прямолинейному шоссе через деревню </a:t>
                </a:r>
                <a:r>
                  <a:rPr kumimoji="0" lang="ru-RU" sz="1600" b="0" i="0" u="none" strike="noStrike" cap="none" normalizeH="0" baseline="0" dirty="0" err="1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Вёсенка</a:t>
                </a: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 до деревни Полянка, где нужно повернуть под прямым углом направо на другое шоссе, ведущее в село Захарово. Есть и третий маршрут: в деревне </a:t>
                </a:r>
                <a:r>
                  <a:rPr kumimoji="0" lang="ru-RU" sz="1600" b="0" i="0" u="none" strike="noStrike" cap="none" normalizeH="0" baseline="0" dirty="0" err="1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Вёсенка</a:t>
                </a: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 можно свернуть на прямую тропинку в село Захарово, которая идёт мимо пруда.</a:t>
                </a:r>
                <a:r>
                  <a:rPr kumimoji="0" lang="en-US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 </a:t>
                </a: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Лесная дорожка и тропинка образуют с шоссе прямоугольные треугольники. По шоссе Саша с дедушкой едут со скоростью 20 км/ч, а по лесной дорожке и тропинке — со скоростью 15 км/ч. На плане изображено взаимное расположение населённых пунктов, сторона каждой клетки равна 1 км. Найдите расстояние от деревни </a:t>
                </a:r>
                <a:r>
                  <a:rPr kumimoji="0" lang="ru-RU" sz="1600" b="0" i="0" u="none" strike="noStrike" cap="none" normalizeH="0" baseline="0" dirty="0" err="1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Масловка</a:t>
                </a: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181920"/>
                    </a:solidFill>
                    <a:effectLst/>
                    <a:latin typeface="FuturaPTBook"/>
                    <a:cs typeface="Arial" pitchFamily="34" charset="0"/>
                  </a:rPr>
                  <a:t> до села Захарово по прямой. Ответ дайте в километрах.</a:t>
                </a:r>
                <a:endPara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ru-RU" sz="2000" dirty="0">
                  <a:latin typeface="Arial" pitchFamily="34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ru-RU" sz="19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/>
                </a:r>
                <a:br>
                  <a:rPr kumimoji="0" lang="ru-RU" sz="19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</a:br>
                <a:endParaRPr kumimoji="0" lang="ru-RU" sz="1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ru-RU" sz="19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Масловка</a:t>
                </a:r>
                <a:r>
                  <a:rPr kumimoji="0" lang="ru-RU" sz="19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 - Захаровка</a:t>
                </a:r>
                <a:r>
                  <a:rPr kumimoji="0" lang="ru-RU" sz="1900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000" dirty="0" smtClean="0"/>
                  <a:t> </a:t>
                </a:r>
                <a14:m>
                  <m:oMath xmlns:m="http://schemas.openxmlformats.org/officeDocument/2006/math">
                    <m:r>
                      <a:rPr lang="ru-RU" sz="200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000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000" b="0" i="1" smtClean="0">
                                <a:latin typeface="Cambria Math"/>
                              </a:rPr>
                              <m:t>20</m:t>
                            </m:r>
                          </m:e>
                          <m:sup>
                            <m:r>
                              <a:rPr lang="ru-RU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sz="2000" i="1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2000" b="0" i="1" smtClean="0">
                                <a:latin typeface="Cambria Math"/>
                              </a:rPr>
                              <m:t>21</m:t>
                            </m:r>
                          </m:e>
                          <m:sup>
                            <m:r>
                              <a:rPr lang="ru-RU" sz="2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ru-RU" sz="2000" i="1">
                        <a:latin typeface="Cambria Math"/>
                      </a:rPr>
                      <m:t>=</m:t>
                    </m:r>
                  </m:oMath>
                </a14:m>
                <a:r>
                  <a:rPr kumimoji="0" lang="ru-RU" sz="19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29</a:t>
                </a:r>
              </a:p>
            </p:txBody>
          </p:sp>
        </mc:Choice>
        <mc:Fallback xmlns="">
          <p:sp>
            <p:nvSpPr>
              <p:cNvPr id="5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5115" y="1537973"/>
                <a:ext cx="8269333" cy="4900509"/>
              </a:xfrm>
              <a:prstGeom prst="rect">
                <a:avLst/>
              </a:prstGeom>
              <a:blipFill rotWithShape="1">
                <a:blip r:embed="rId3"/>
                <a:stretch>
                  <a:fillRect l="-811" t="-249" r="-1032" b="-136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utoShape 2" descr="https://lesson.edu.ru/api/s3/ecl-storage-dev/6f3eb8747e2645bf9545aef02cbb6511/02.3-09-00173-m3.1m-06-01/content/147752710000/image1.png"/>
          <p:cNvSpPr>
            <a:spLocks noChangeAspect="1" noChangeArrowheads="1"/>
          </p:cNvSpPr>
          <p:nvPr/>
        </p:nvSpPr>
        <p:spPr bwMode="auto">
          <a:xfrm>
            <a:off x="549275" y="4832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49031" y="332656"/>
            <a:ext cx="5600781" cy="1143000"/>
          </a:xfrm>
        </p:spPr>
        <p:txBody>
          <a:bodyPr/>
          <a:lstStyle/>
          <a:p>
            <a:r>
              <a:rPr lang="ru-RU" sz="4400" dirty="0" smtClean="0"/>
              <a:t>Задачи ОГЭ</a:t>
            </a:r>
            <a:br>
              <a:rPr lang="ru-RU" sz="4400" dirty="0" smtClean="0"/>
            </a:br>
            <a:r>
              <a:rPr lang="ru-RU" sz="4400" dirty="0" smtClean="0"/>
              <a:t>(Библиотека ЦОК) </a:t>
            </a:r>
            <a:endParaRPr lang="ru-RU" sz="4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336279"/>
              </p:ext>
            </p:extLst>
          </p:nvPr>
        </p:nvGraphicFramePr>
        <p:xfrm>
          <a:off x="555533" y="522920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Масловка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Захарово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Полянка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Вёсенка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81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7620000" cy="1143000"/>
          </a:xfrm>
        </p:spPr>
        <p:txBody>
          <a:bodyPr/>
          <a:lstStyle/>
          <a:p>
            <a:r>
              <a:rPr lang="ru-RU" dirty="0" smtClean="0"/>
              <a:t>Карточка самоконтроля:</a:t>
            </a:r>
            <a:br>
              <a:rPr lang="ru-RU" dirty="0" smtClean="0"/>
            </a:br>
            <a:r>
              <a:rPr lang="ru-RU" dirty="0" smtClean="0"/>
              <a:t>поставь балл, на основании своих знаний и умений </a:t>
            </a:r>
            <a:br>
              <a:rPr lang="ru-RU" dirty="0" smtClean="0"/>
            </a:br>
            <a:r>
              <a:rPr lang="ru-RU" dirty="0" smtClean="0"/>
              <a:t>от 0 до 5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3112655"/>
              </p:ext>
            </p:extLst>
          </p:nvPr>
        </p:nvGraphicFramePr>
        <p:xfrm>
          <a:off x="539552" y="3501008"/>
          <a:ext cx="7704856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0971"/>
                <a:gridCol w="1167556"/>
                <a:gridCol w="1747437"/>
                <a:gridCol w="1952748"/>
                <a:gridCol w="129614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Кластер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Решение простейших заданий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Решение задач на доказательство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Решение</a:t>
                      </a:r>
                      <a:r>
                        <a:rPr lang="ru-RU" baseline="0" dirty="0" smtClean="0"/>
                        <a:t> задачи ОГЭ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Знаю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Понимаю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Умею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11952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498</TotalTime>
  <Words>393</Words>
  <Application>Microsoft Office PowerPoint</Application>
  <PresentationFormat>Экран (4:3)</PresentationFormat>
  <Paragraphs>69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Соседство</vt:lpstr>
      <vt:lpstr>УРОК ПО ТЕМЕ: «Решение задач с помощью векторов» </vt:lpstr>
      <vt:lpstr>Создание кластера На тему «Метод координат» </vt:lpstr>
      <vt:lpstr>Отрывок басни Ивана Андреевича Крылова  </vt:lpstr>
      <vt:lpstr>Почему воз и ныне там?!</vt:lpstr>
      <vt:lpstr>Решение задач:</vt:lpstr>
      <vt:lpstr>Физкультурная минутка</vt:lpstr>
      <vt:lpstr>Задачи на доказательство (Библиотека ЦОК) </vt:lpstr>
      <vt:lpstr>Задачи ОГЭ (Библиотека ЦОК) </vt:lpstr>
      <vt:lpstr>Карточка самоконтроля: поставь балл, на основании своих знаний и умений  от 0 до 5 </vt:lpstr>
      <vt:lpstr>Домашнее задание по уровням:</vt:lpstr>
      <vt:lpstr>Рефлексия: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ТЕМЕ: «Решение задач с помощью векторов»</dc:title>
  <dc:creator>Марина</dc:creator>
  <cp:lastModifiedBy>Марина</cp:lastModifiedBy>
  <cp:revision>27</cp:revision>
  <dcterms:created xsi:type="dcterms:W3CDTF">2025-01-09T16:35:54Z</dcterms:created>
  <dcterms:modified xsi:type="dcterms:W3CDTF">2025-01-12T17:36:10Z</dcterms:modified>
</cp:coreProperties>
</file>